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1.xml" ContentType="application/vnd.ms-office.activeX+xml"/>
  <Override PartName="/ppt/notesSlides/notesSlide9.xml" ContentType="application/vnd.openxmlformats-officedocument.presentationml.notesSlide+xml"/>
  <Override PartName="/ppt/activeX/activeX2.xml" ContentType="application/vnd.ms-office.activeX+xml"/>
  <Override PartName="/ppt/notesSlides/notesSlide10.xml" ContentType="application/vnd.openxmlformats-officedocument.presentationml.notesSlide+xml"/>
  <Override PartName="/ppt/activeX/activeX3.xml" ContentType="application/vnd.ms-office.activeX+xml"/>
  <Override PartName="/ppt/notesSlides/notesSlide11.xml" ContentType="application/vnd.openxmlformats-officedocument.presentationml.notesSlide+xml"/>
  <Override PartName="/ppt/activeX/activeX4.xml" ContentType="application/vnd.ms-office.activeX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4" r:id="rId4"/>
    <p:sldId id="268" r:id="rId5"/>
    <p:sldId id="260" r:id="rId6"/>
    <p:sldId id="275" r:id="rId7"/>
    <p:sldId id="261" r:id="rId8"/>
    <p:sldId id="281" r:id="rId9"/>
    <p:sldId id="270" r:id="rId10"/>
    <p:sldId id="277" r:id="rId11"/>
    <p:sldId id="271" r:id="rId12"/>
    <p:sldId id="278" r:id="rId13"/>
    <p:sldId id="272" r:id="rId14"/>
    <p:sldId id="279" r:id="rId15"/>
    <p:sldId id="273" r:id="rId16"/>
    <p:sldId id="280" r:id="rId17"/>
    <p:sldId id="263" r:id="rId18"/>
    <p:sldId id="267" r:id="rId19"/>
    <p:sldId id="262" r:id="rId20"/>
    <p:sldId id="266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1" autoAdjust="0"/>
    <p:restoredTop sz="78967" autoAdjust="0"/>
  </p:normalViewPr>
  <p:slideViewPr>
    <p:cSldViewPr>
      <p:cViewPr varScale="1">
        <p:scale>
          <a:sx n="60" d="100"/>
          <a:sy n="60" d="100"/>
        </p:scale>
        <p:origin x="-19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F:\task 1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2644"/>
  <ax:ocxPr ax:name="_cy" ax:value="16510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F:\task 2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2860"/>
  <ax:ocxPr ax:name="_cy" ax:value="16510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F:\task 3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3072"/>
  <ax:ocxPr ax:name="_cy" ax:value="17145"/>
</ax:ocx>
</file>

<file path=ppt/activeX/activeX4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F:\task 4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2860"/>
  <ax:ocxPr ax:name="_cy" ax:value="16933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96756-8BE2-4CFE-8605-790D273300D5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90A43-8B50-4205-B676-B5C8CAEFE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4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</a:t>
            </a:r>
            <a:r>
              <a:rPr lang="en-US" dirty="0" err="1" smtClean="0"/>
              <a:t>diaphram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A3B8B-5C46-4ADA-802E-3ECED59F7F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60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scenario the subject is told to hold two different points.  One point is defended by two Space Marine squads (point A) and the other by a single Space Marine squad and a dreadnought (point B).  Until the fighting starts the units must stay by their points, though once it does start they can be moved wherever they are needed.</a:t>
            </a:r>
          </a:p>
          <a:p>
            <a:r>
              <a:rPr lang="en-US" dirty="0" smtClean="0"/>
              <a:t>The wave starts with two </a:t>
            </a:r>
            <a:r>
              <a:rPr lang="en-US" dirty="0" err="1" smtClean="0"/>
              <a:t>Ork</a:t>
            </a:r>
            <a:r>
              <a:rPr lang="en-US" dirty="0" smtClean="0"/>
              <a:t> melee units attacking point A, this point would then be attacked by </a:t>
            </a:r>
            <a:r>
              <a:rPr lang="en-US" dirty="0" err="1" smtClean="0"/>
              <a:t>Ork</a:t>
            </a:r>
            <a:r>
              <a:rPr lang="en-US" dirty="0" smtClean="0"/>
              <a:t> rocket launcher units until the dreadnought comes into view in which case it will attack that, after this point B is attacked by a single </a:t>
            </a:r>
            <a:r>
              <a:rPr lang="en-US" dirty="0" err="1" smtClean="0"/>
              <a:t>Ork</a:t>
            </a:r>
            <a:r>
              <a:rPr lang="en-US" dirty="0" smtClean="0"/>
              <a:t> melee unit.</a:t>
            </a:r>
          </a:p>
          <a:p>
            <a:pPr lvl="1"/>
            <a:r>
              <a:rPr lang="en-US" sz="3100" dirty="0" smtClean="0"/>
              <a:t>Here there are several things that should be noticed,</a:t>
            </a:r>
          </a:p>
          <a:p>
            <a:pPr lvl="2"/>
            <a:r>
              <a:rPr lang="en-US" sz="3100" dirty="0" smtClean="0"/>
              <a:t>1 that Point A is going to be over run</a:t>
            </a:r>
          </a:p>
          <a:p>
            <a:pPr lvl="2"/>
            <a:r>
              <a:rPr lang="en-US" sz="3100" dirty="0" smtClean="0"/>
              <a:t>2 that the rockets are attacking</a:t>
            </a:r>
          </a:p>
          <a:p>
            <a:pPr lvl="2"/>
            <a:r>
              <a:rPr lang="en-US" sz="3100" dirty="0" smtClean="0"/>
              <a:t>3 that Point B is being attacked after the battle has started.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90A43-8B50-4205-B676-B5C8CAEFE2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27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wave the  subject has two Space Marine squads at point A and B along with a Dreadnought at both A and B.</a:t>
            </a:r>
          </a:p>
          <a:p>
            <a:r>
              <a:rPr lang="en-US" dirty="0" smtClean="0"/>
              <a:t>Point A is attacked by two </a:t>
            </a:r>
            <a:r>
              <a:rPr lang="en-US" dirty="0" err="1" smtClean="0"/>
              <a:t>Ork</a:t>
            </a:r>
            <a:r>
              <a:rPr lang="en-US" dirty="0" smtClean="0"/>
              <a:t> </a:t>
            </a:r>
            <a:r>
              <a:rPr lang="en-US" dirty="0" err="1" smtClean="0"/>
              <a:t>mech</a:t>
            </a:r>
            <a:r>
              <a:rPr lang="en-US" dirty="0" smtClean="0"/>
              <a:t> units, shortly after this Point B is attacked by a single </a:t>
            </a:r>
            <a:r>
              <a:rPr lang="en-US" dirty="0" err="1" smtClean="0"/>
              <a:t>Ork</a:t>
            </a:r>
            <a:r>
              <a:rPr lang="en-US" dirty="0" smtClean="0"/>
              <a:t> </a:t>
            </a:r>
            <a:r>
              <a:rPr lang="en-US" dirty="0" err="1" smtClean="0"/>
              <a:t>mech</a:t>
            </a:r>
            <a:r>
              <a:rPr lang="en-US" dirty="0" smtClean="0"/>
              <a:t> unit.</a:t>
            </a:r>
          </a:p>
          <a:p>
            <a:pPr lvl="1"/>
            <a:r>
              <a:rPr lang="en-US" dirty="0" smtClean="0"/>
              <a:t>The thing to notice during this round is the </a:t>
            </a:r>
            <a:r>
              <a:rPr lang="en-US" dirty="0" err="1" smtClean="0"/>
              <a:t>mech</a:t>
            </a:r>
            <a:r>
              <a:rPr lang="en-US" dirty="0" smtClean="0"/>
              <a:t> attacking Point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90A43-8B50-4205-B676-B5C8CAEFE2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92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A3B8B-5C46-4ADA-802E-3ECED59F7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0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analysis</a:t>
            </a:r>
            <a:r>
              <a:rPr lang="en-US" baseline="0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A3B8B-5C46-4ADA-802E-3ECED59F7F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ask any</a:t>
            </a:r>
            <a:r>
              <a:rPr lang="en-US" baseline="0" dirty="0" smtClean="0"/>
              <a:t>one bigger is better</a:t>
            </a:r>
          </a:p>
          <a:p>
            <a:r>
              <a:rPr lang="en-US" baseline="0" dirty="0" smtClean="0"/>
              <a:t>Time critical sentence</a:t>
            </a:r>
          </a:p>
          <a:p>
            <a:r>
              <a:rPr lang="en-US" baseline="0" dirty="0" smtClean="0"/>
              <a:t>Talk about lit</a:t>
            </a:r>
          </a:p>
          <a:p>
            <a:r>
              <a:rPr lang="en-US" baseline="0" dirty="0" smtClean="0"/>
              <a:t>Center of screen is where you focus 3</a:t>
            </a:r>
            <a:br>
              <a:rPr lang="en-US" baseline="0" dirty="0" smtClean="0"/>
            </a:br>
            <a:r>
              <a:rPr lang="en-US" baseline="0" dirty="0" smtClean="0"/>
              <a:t>“what happens if you cant move the information to the center of the screen but you still need all of it”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A3B8B-5C46-4ADA-802E-3ECED59F7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53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Shorten</a:t>
            </a:r>
            <a:r>
              <a:rPr lang="en-US" baseline="0" dirty="0" smtClean="0"/>
              <a:t> bullets</a:t>
            </a:r>
          </a:p>
          <a:p>
            <a:r>
              <a:rPr lang="en-US" baseline="0" dirty="0" smtClean="0"/>
              <a:t>“Bigger is better” does not apply to….</a:t>
            </a:r>
          </a:p>
          <a:p>
            <a:r>
              <a:rPr lang="en-US" baseline="0" dirty="0" smtClean="0"/>
              <a:t>Bring five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A3B8B-5C46-4ADA-802E-3ECED59F7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hypopotomus</a:t>
            </a:r>
            <a:r>
              <a:rPr lang="en-US" baseline="0" dirty="0" smtClean="0"/>
              <a:t> is no</a:t>
            </a:r>
          </a:p>
          <a:p>
            <a:r>
              <a:rPr lang="en-US" baseline="0" dirty="0" smtClean="0"/>
              <a:t>“What is situational awareness?”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A3B8B-5C46-4ADA-802E-3ECED59F7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7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Come up with 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A3B8B-5C46-4ADA-802E-3ECED59F7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37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Between subjects</a:t>
            </a:r>
          </a:p>
          <a:p>
            <a:r>
              <a:rPr lang="en-US" dirty="0" smtClean="0"/>
              <a:t>Basic expectations of subject</a:t>
            </a:r>
          </a:p>
          <a:p>
            <a:r>
              <a:rPr lang="en-US" dirty="0" smtClean="0"/>
              <a:t>What doing with subject</a:t>
            </a:r>
          </a:p>
          <a:p>
            <a:r>
              <a:rPr lang="en-US" dirty="0" smtClean="0"/>
              <a:t>Individual slide for each wave</a:t>
            </a:r>
          </a:p>
          <a:p>
            <a:r>
              <a:rPr lang="en-US" dirty="0" smtClean="0"/>
              <a:t>Picture or clip for each wave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90A43-8B50-4205-B676-B5C8CAEFE2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86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1 (teach participant that in one-on-one they will lose)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2 (how participant reacts to rocket launchers attacking their tank unit)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3 (see how participant reacts to second point being attacked while a first point is  being attacked)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4 (similar to wave 3 though this time there are far fewer units for the participant to notice.)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A3B8B-5C46-4ADA-802E-3ECED59F7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90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the Subjects were asked to hold a point against a wave of enemies with the three Space Marine squads they are given.</a:t>
            </a:r>
          </a:p>
          <a:p>
            <a:r>
              <a:rPr lang="en-US" dirty="0" smtClean="0"/>
              <a:t>In this scenario there is no possible way for the subject to win.</a:t>
            </a:r>
          </a:p>
          <a:p>
            <a:pPr lvl="1"/>
            <a:r>
              <a:rPr lang="en-US" dirty="0" smtClean="0"/>
              <a:t>This is used to teach the subject that if they just stand their ground against an enemy force they will lose the battle.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90A43-8B50-4205-B676-B5C8CAEFE2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87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the subject is asked to defend the point with another three Space Marine squads along with a dreadnought which is their heavily armored unit.</a:t>
            </a:r>
          </a:p>
          <a:p>
            <a:r>
              <a:rPr lang="en-US" dirty="0" smtClean="0"/>
              <a:t>This wave starts similarly to the first one with three </a:t>
            </a:r>
            <a:r>
              <a:rPr lang="en-US" dirty="0" err="1" smtClean="0"/>
              <a:t>Ork</a:t>
            </a:r>
            <a:r>
              <a:rPr lang="en-US" dirty="0" smtClean="0"/>
              <a:t> melee unit attacking, here the dreadnought shows how powerful it is by pushing back the </a:t>
            </a:r>
            <a:r>
              <a:rPr lang="en-US" dirty="0" err="1" smtClean="0"/>
              <a:t>Orks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After this the another </a:t>
            </a:r>
            <a:r>
              <a:rPr lang="en-US" dirty="0" err="1" smtClean="0"/>
              <a:t>Ork</a:t>
            </a:r>
            <a:r>
              <a:rPr lang="en-US" dirty="0" smtClean="0"/>
              <a:t> unit attacks and this one has rocket launchers which can destroy the dreadnought.</a:t>
            </a:r>
          </a:p>
          <a:p>
            <a:pPr lvl="1"/>
            <a:r>
              <a:rPr lang="en-US" dirty="0" smtClean="0"/>
              <a:t>Here the subject needs to notice this and react to it.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90A43-8B50-4205-B676-B5C8CAEFE2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7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D3D9-E7D1-4430-9E03-E49AE262436A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7684-F037-456F-A231-95E3A0A3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1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D3D9-E7D1-4430-9E03-E49AE262436A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7684-F037-456F-A231-95E3A0A3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8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D3D9-E7D1-4430-9E03-E49AE262436A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7684-F037-456F-A231-95E3A0A3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D3D9-E7D1-4430-9E03-E49AE262436A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7684-F037-456F-A231-95E3A0A3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6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D3D9-E7D1-4430-9E03-E49AE262436A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7684-F037-456F-A231-95E3A0A3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9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D3D9-E7D1-4430-9E03-E49AE262436A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7684-F037-456F-A231-95E3A0A3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7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D3D9-E7D1-4430-9E03-E49AE262436A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7684-F037-456F-A231-95E3A0A3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6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D3D9-E7D1-4430-9E03-E49AE262436A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7684-F037-456F-A231-95E3A0A3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6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D3D9-E7D1-4430-9E03-E49AE262436A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7684-F037-456F-A231-95E3A0A3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7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D3D9-E7D1-4430-9E03-E49AE262436A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7684-F037-456F-A231-95E3A0A3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8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D3D9-E7D1-4430-9E03-E49AE262436A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7684-F037-456F-A231-95E3A0A3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1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5D3D9-E7D1-4430-9E03-E49AE262436A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D7684-F037-456F-A231-95E3A0A3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6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 of Display Size on a Player’s Situational Awareness in Real-Time Strategy Games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Peter </a:t>
            </a:r>
            <a:r>
              <a:rPr lang="en-US" dirty="0" err="1" smtClean="0">
                <a:solidFill>
                  <a:schemeClr val="tx1"/>
                </a:solidFill>
              </a:rPr>
              <a:t>Miralles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Customize Your Individual Viewing Prefer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65850"/>
            <a:ext cx="4379355" cy="38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Chris </a:t>
            </a:r>
            <a:r>
              <a:rPr lang="en-US" dirty="0" err="1" smtClean="0"/>
              <a:t>Fernandes</a:t>
            </a:r>
            <a:endParaRPr lang="en-US" dirty="0" smtClean="0"/>
          </a:p>
          <a:p>
            <a:pPr algn="ctr"/>
            <a:r>
              <a:rPr lang="en-US" dirty="0" smtClean="0"/>
              <a:t>CSC 499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9" name="WindowsMediaPlayer1" r:id="rId2" imgW="8154107" imgH="5944115"/>
        </mc:Choice>
        <mc:Fallback>
          <p:control name="WindowsMediaPlayer1" r:id="rId2" imgW="8154107" imgH="5944115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4988" y="304800"/>
                  <a:ext cx="8151812" cy="5943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05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Space Marine squads, 1 Dreadnought</a:t>
            </a:r>
          </a:p>
          <a:p>
            <a:r>
              <a:rPr lang="en-US" dirty="0" smtClean="0"/>
              <a:t>Three </a:t>
            </a:r>
            <a:r>
              <a:rPr lang="en-US" dirty="0" err="1" smtClean="0"/>
              <a:t>Ork</a:t>
            </a:r>
            <a:r>
              <a:rPr lang="en-US" dirty="0" smtClean="0"/>
              <a:t> melee unit attacking, 1 </a:t>
            </a:r>
            <a:r>
              <a:rPr lang="en-US" dirty="0" err="1" smtClean="0"/>
              <a:t>Ork</a:t>
            </a:r>
            <a:r>
              <a:rPr lang="en-US" dirty="0" smtClean="0"/>
              <a:t> rocket unit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68961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4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3" name="WindowsMediaPlayer1" r:id="rId2" imgW="8230313" imgH="5944115"/>
        </mc:Choice>
        <mc:Fallback>
          <p:control name="WindowsMediaPlayer1" r:id="rId2" imgW="8230313" imgH="5944115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228600"/>
                  <a:ext cx="8229600" cy="5943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870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Two Space Marine squads (point A) One Space Marine squad, Dreadnought (point B). </a:t>
            </a:r>
            <a:endParaRPr lang="en-US" dirty="0"/>
          </a:p>
          <a:p>
            <a:r>
              <a:rPr lang="en-US" sz="3100" dirty="0" smtClean="0"/>
              <a:t>Three </a:t>
            </a:r>
            <a:r>
              <a:rPr lang="en-US" sz="3100" dirty="0" err="1" smtClean="0"/>
              <a:t>Ork</a:t>
            </a:r>
            <a:r>
              <a:rPr lang="en-US" sz="3100" dirty="0" smtClean="0"/>
              <a:t> melee units One </a:t>
            </a:r>
            <a:r>
              <a:rPr lang="en-US" sz="3100" dirty="0" err="1" smtClean="0"/>
              <a:t>Ork</a:t>
            </a:r>
            <a:r>
              <a:rPr lang="en-US" sz="3100" dirty="0" smtClean="0"/>
              <a:t> rocket unit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70564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3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7" name="WindowsMediaPlayer1" r:id="rId2" imgW="8306520" imgH="6172735"/>
        </mc:Choice>
        <mc:Fallback>
          <p:control name="WindowsMediaPlayer1" r:id="rId2" imgW="8306520" imgH="6172735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228600"/>
                  <a:ext cx="8305800" cy="6172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30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Two Space Marine squads, Dreadnought (point a), Two Space Marine squads, Dreadnought (point b)</a:t>
            </a:r>
          </a:p>
          <a:p>
            <a:r>
              <a:rPr lang="en-US" dirty="0" smtClean="0"/>
              <a:t>Three </a:t>
            </a:r>
            <a:r>
              <a:rPr lang="en-US" dirty="0" err="1" smtClean="0"/>
              <a:t>Ork</a:t>
            </a:r>
            <a:r>
              <a:rPr lang="en-US" dirty="0" smtClean="0"/>
              <a:t> </a:t>
            </a:r>
            <a:r>
              <a:rPr lang="en-US" dirty="0" err="1" smtClean="0"/>
              <a:t>Mech</a:t>
            </a:r>
            <a:r>
              <a:rPr lang="en-US" dirty="0" smtClean="0"/>
              <a:t> units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61087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1" name="WindowsMediaPlayer1" r:id="rId2" imgW="8230313" imgH="6095238"/>
        </mc:Choice>
        <mc:Fallback>
          <p:control name="WindowsMediaPlayer1" r:id="rId2" imgW="8230313" imgH="6095238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304800"/>
                  <a:ext cx="8229600" cy="6096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532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031222"/>
              </p:ext>
            </p:extLst>
          </p:nvPr>
        </p:nvGraphicFramePr>
        <p:xfrm>
          <a:off x="152400" y="2274362"/>
          <a:ext cx="8864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2768600"/>
                <a:gridCol w="2819400"/>
                <a:gridCol w="2438400"/>
              </a:tblGrid>
              <a:tr h="4628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Wave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Vital Information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How many subjects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noticed the information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How many subjects didn’t notice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the information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282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There are rocket</a:t>
                      </a:r>
                      <a:r>
                        <a:rPr lang="en-US" sz="2000" baseline="0" dirty="0" smtClean="0"/>
                        <a:t> units attacking the your tank unit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Large- 0</a:t>
                      </a:r>
                    </a:p>
                    <a:p>
                      <a:r>
                        <a:rPr lang="en-US" sz="2000" dirty="0" smtClean="0"/>
                        <a:t>Small- 1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Large- 4</a:t>
                      </a:r>
                    </a:p>
                    <a:p>
                      <a:pPr lvl="0"/>
                      <a:r>
                        <a:rPr lang="en-US" sz="2000" dirty="0" smtClean="0"/>
                        <a:t>Small- 2</a:t>
                      </a:r>
                      <a:endParaRPr lang="en-US" sz="2000" dirty="0"/>
                    </a:p>
                  </a:txBody>
                  <a:tcPr/>
                </a:tc>
              </a:tr>
              <a:tr h="60681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There are rockets attacking</a:t>
                      </a:r>
                      <a:r>
                        <a:rPr lang="en-US" sz="2000" baseline="0" dirty="0" smtClean="0"/>
                        <a:t> your tank unit and you are being attacked off screen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Large- 2</a:t>
                      </a:r>
                    </a:p>
                    <a:p>
                      <a:r>
                        <a:rPr lang="en-US" sz="2000" dirty="0" smtClean="0"/>
                        <a:t>Small-</a:t>
                      </a:r>
                      <a:r>
                        <a:rPr lang="en-US" sz="2000" baseline="0" dirty="0" smtClean="0"/>
                        <a:t> 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Large- 2</a:t>
                      </a:r>
                    </a:p>
                    <a:p>
                      <a:r>
                        <a:rPr lang="en-US" sz="2000" dirty="0" smtClean="0"/>
                        <a:t>Small- 0</a:t>
                      </a:r>
                      <a:endParaRPr lang="en-US" sz="2000" dirty="0"/>
                    </a:p>
                  </a:txBody>
                  <a:tcPr/>
                </a:tc>
              </a:tr>
              <a:tr h="31883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You are being attacked off screen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Large-</a:t>
                      </a:r>
                      <a:r>
                        <a:rPr lang="en-US" sz="2000" baseline="0" dirty="0" smtClean="0"/>
                        <a:t> 3</a:t>
                      </a:r>
                    </a:p>
                    <a:p>
                      <a:r>
                        <a:rPr lang="en-US" sz="2000" baseline="0" dirty="0" smtClean="0"/>
                        <a:t>Small- 1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Large-</a:t>
                      </a:r>
                      <a:r>
                        <a:rPr lang="en-US" sz="2000" baseline="0" dirty="0" smtClean="0"/>
                        <a:t> 1</a:t>
                      </a:r>
                    </a:p>
                    <a:p>
                      <a:r>
                        <a:rPr lang="en-US" sz="2000" baseline="0" dirty="0" smtClean="0"/>
                        <a:t>Small- 2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3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From the data that I have there doesn’t appear to be and advantage to playing RTS games on a larger screen. Of the test waves for the large display in 41% of them the subject noticed the important information, meanwhile 55% on the small display noticed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6745"/>
            <a:ext cx="8229600" cy="1143000"/>
          </a:xfrm>
        </p:spPr>
        <p:txBody>
          <a:bodyPr/>
          <a:lstStyle/>
          <a:p>
            <a:r>
              <a:rPr lang="en-US" dirty="0" smtClean="0"/>
              <a:t>Validity </a:t>
            </a:r>
            <a:r>
              <a:rPr lang="en-US" dirty="0"/>
              <a:t>T</a:t>
            </a:r>
            <a:r>
              <a:rPr lang="en-US" dirty="0" smtClean="0"/>
              <a:t>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1"/>
            <a:ext cx="82296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Small sample size</a:t>
            </a:r>
          </a:p>
          <a:p>
            <a:r>
              <a:rPr lang="en-US" dirty="0" smtClean="0"/>
              <a:t>Only one participant had any experience with the game before.</a:t>
            </a:r>
          </a:p>
          <a:p>
            <a:r>
              <a:rPr lang="en-US" dirty="0" smtClean="0"/>
              <a:t>Units have trouble pathfinding when bunched together</a:t>
            </a:r>
          </a:p>
          <a:p>
            <a:r>
              <a:rPr lang="en-US" dirty="0" smtClean="0"/>
              <a:t>Computer had difficulty running the game</a:t>
            </a:r>
          </a:p>
          <a:p>
            <a:r>
              <a:rPr lang="en-US" dirty="0" smtClean="0"/>
              <a:t>AI didn’t work consistently</a:t>
            </a:r>
          </a:p>
        </p:txBody>
      </p:sp>
      <p:pic>
        <p:nvPicPr>
          <p:cNvPr id="13314" name="Picture 2" descr="http://th01.deviantart.net/fs70/PRE/i/2014/082/2/7/warhammer_40k__conquest_box_art_by_wraithdt-d7bbwn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6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8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everyday use Larger displays are helpful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621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Few consequences to slow retrieval of data.</a:t>
            </a:r>
          </a:p>
          <a:p>
            <a:r>
              <a:rPr lang="en-US" dirty="0"/>
              <a:t>P</a:t>
            </a:r>
            <a:r>
              <a:rPr lang="en-US" dirty="0" smtClean="0"/>
              <a:t>ossible to have multiple windows opened at once.</a:t>
            </a:r>
          </a:p>
          <a:p>
            <a:r>
              <a:rPr lang="en-US" dirty="0" smtClean="0"/>
              <a:t>Users focus on the center of the screen</a:t>
            </a:r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881" y="3657600"/>
            <a:ext cx="5105400" cy="309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4540"/>
            <a:ext cx="78867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10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the study with a larger </a:t>
            </a:r>
            <a:r>
              <a:rPr lang="en-US" smtClean="0"/>
              <a:t>sample size</a:t>
            </a:r>
            <a:endParaRPr lang="en-US" dirty="0"/>
          </a:p>
          <a:p>
            <a:r>
              <a:rPr lang="en-US" dirty="0" smtClean="0"/>
              <a:t>Use a game that people have actually played like </a:t>
            </a:r>
            <a:r>
              <a:rPr lang="en-US" dirty="0" err="1"/>
              <a:t>S</a:t>
            </a:r>
            <a:r>
              <a:rPr lang="en-US" dirty="0" err="1" smtClean="0"/>
              <a:t>tarcraft</a:t>
            </a:r>
            <a:r>
              <a:rPr lang="en-US" dirty="0" smtClean="0"/>
              <a:t> II</a:t>
            </a:r>
          </a:p>
          <a:p>
            <a:r>
              <a:rPr lang="en-US" dirty="0" smtClean="0"/>
              <a:t>Expand the work to other genres of video games.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77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7170" name="Picture 2" descr="http://static.giantbomb.com/uploads/square_small/5/56735/1280290-question_mark_block_fool_and_opera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4398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5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These traits do not apply when it comes to playing Videogames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Specifically Real-Time Strategy (RTS) games</a:t>
            </a:r>
          </a:p>
          <a:p>
            <a:r>
              <a:rPr lang="en-US" dirty="0" smtClean="0"/>
              <a:t>RTS games critical information is locked in place</a:t>
            </a:r>
          </a:p>
          <a:p>
            <a:r>
              <a:rPr lang="en-US" dirty="0" smtClean="0"/>
              <a:t>Happens in real-time </a:t>
            </a:r>
          </a:p>
          <a:p>
            <a:r>
              <a:rPr lang="en-US" dirty="0" smtClean="0"/>
              <a:t>Moving large armies to destroy opponent’s army</a:t>
            </a:r>
          </a:p>
          <a:p>
            <a:r>
              <a:rPr lang="en-US" dirty="0" smtClean="0"/>
              <a:t>Armies made of smaller characters called units</a:t>
            </a:r>
          </a:p>
          <a:p>
            <a:r>
              <a:rPr lang="en-US" dirty="0" smtClean="0"/>
              <a:t>The map is made of terrain that has varying affects</a:t>
            </a:r>
          </a:p>
          <a:p>
            <a:r>
              <a:rPr lang="en-US" dirty="0" smtClean="0"/>
              <a:t>Control strategic points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4749800" cy="379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Does gaming with a large display improve the players situational awareness when playing RTS games?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" y="3276600"/>
            <a:ext cx="4912924" cy="297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buzzhud.com/up/thumb/201309/BenQ-RL2450HT-VS-RL2455HM-Gaming-Monitors-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46" y="3080749"/>
            <a:ext cx="4276618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1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Situational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to retrieve information quickly and being able to act on that information</a:t>
            </a:r>
          </a:p>
          <a:p>
            <a:r>
              <a:rPr lang="en-US" dirty="0" smtClean="0"/>
              <a:t>Knowing what the most important thing to do at the time is</a:t>
            </a:r>
            <a:endParaRPr lang="en-US" dirty="0"/>
          </a:p>
        </p:txBody>
      </p:sp>
      <p:sp>
        <p:nvSpPr>
          <p:cNvPr id="4" name="AutoShape 2" descr="Displaying 498 presentation picture n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3536277"/>
            <a:ext cx="5785981" cy="32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279428" cy="261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Recruitment and Basic expectations of subjects</a:t>
            </a:r>
            <a:endParaRPr lang="en-US" dirty="0"/>
          </a:p>
        </p:txBody>
      </p:sp>
      <p:pic>
        <p:nvPicPr>
          <p:cNvPr id="9218" name="Picture 2" descr="http://static.webshopapp.com/shops/002090/files/000378771/warhammer-40k-space-marines-tactical-squ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71444"/>
            <a:ext cx="5964332" cy="359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Recruited through posters and acquaintances </a:t>
            </a:r>
          </a:p>
          <a:p>
            <a:r>
              <a:rPr lang="en-US" dirty="0" smtClean="0"/>
              <a:t>Subjects should have some experience with video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between subjects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4814"/>
            <a:ext cx="2182649" cy="1816037"/>
          </a:xfrm>
        </p:spPr>
        <p:txBody>
          <a:bodyPr>
            <a:noAutofit/>
          </a:bodyPr>
          <a:lstStyle/>
          <a:p>
            <a:r>
              <a:rPr lang="en-US" sz="1600" dirty="0" smtClean="0"/>
              <a:t>Group 1</a:t>
            </a:r>
          </a:p>
          <a:p>
            <a:r>
              <a:rPr lang="en-US" sz="1600" dirty="0" smtClean="0"/>
              <a:t>Wave 1 normal</a:t>
            </a:r>
          </a:p>
          <a:p>
            <a:r>
              <a:rPr lang="en-US" sz="1600" dirty="0" smtClean="0"/>
              <a:t>Wave 2 normal</a:t>
            </a:r>
          </a:p>
          <a:p>
            <a:r>
              <a:rPr lang="en-US" sz="1600" dirty="0" smtClean="0"/>
              <a:t>Wave 3 normal</a:t>
            </a:r>
          </a:p>
          <a:p>
            <a:r>
              <a:rPr lang="en-US" sz="1600" dirty="0" smtClean="0"/>
              <a:t>Wave 4 normal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635596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Group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Wave 1 Big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Wave 2 Big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Wave 3 Big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Wave 4 Big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495800" y="1614814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3430851"/>
            <a:ext cx="4371975" cy="311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58014"/>
            <a:ext cx="2245519" cy="217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9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Peter\Downloads\ResizedImage_1424899748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" y="169470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17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Space Marine squads </a:t>
            </a:r>
          </a:p>
          <a:p>
            <a:r>
              <a:rPr lang="en-US" dirty="0" smtClean="0"/>
              <a:t>Three </a:t>
            </a:r>
            <a:r>
              <a:rPr lang="en-US" dirty="0" err="1" smtClean="0"/>
              <a:t>Ork</a:t>
            </a:r>
            <a:r>
              <a:rPr lang="en-US" dirty="0" smtClean="0"/>
              <a:t> Melee squads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31197"/>
            <a:ext cx="5524500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6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998</Words>
  <Application>Microsoft Office PowerPoint</Application>
  <PresentationFormat>On-screen Show (4:3)</PresentationFormat>
  <Paragraphs>134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Effect of Display Size on a Player’s Situational Awareness in Real-Time Strategy Games</vt:lpstr>
      <vt:lpstr>For everyday use Larger displays are helpful</vt:lpstr>
      <vt:lpstr>These traits do not apply when it comes to playing Videogames</vt:lpstr>
      <vt:lpstr>Does gaming with a large display improve the players situational awareness when playing RTS games?</vt:lpstr>
      <vt:lpstr>Situational Awareness</vt:lpstr>
      <vt:lpstr>Recruitment and Basic expectations of subjects</vt:lpstr>
      <vt:lpstr>Experiment between subjects</vt:lpstr>
      <vt:lpstr>Experiment Setup</vt:lpstr>
      <vt:lpstr>Wave 1</vt:lpstr>
      <vt:lpstr>PowerPoint Presentation</vt:lpstr>
      <vt:lpstr>Wave 2</vt:lpstr>
      <vt:lpstr>PowerPoint Presentation</vt:lpstr>
      <vt:lpstr>Wave 3</vt:lpstr>
      <vt:lpstr>PowerPoint Presentation</vt:lpstr>
      <vt:lpstr>Wave 4</vt:lpstr>
      <vt:lpstr>PowerPoint Presentation</vt:lpstr>
      <vt:lpstr>Results</vt:lpstr>
      <vt:lpstr>Conclusion</vt:lpstr>
      <vt:lpstr>Validity Threats</vt:lpstr>
      <vt:lpstr>Future work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Display Size on a Player’s Situational Awareness in Real-Time Strategy Games</dc:title>
  <dc:creator>Peter</dc:creator>
  <cp:lastModifiedBy>itsuser</cp:lastModifiedBy>
  <cp:revision>36</cp:revision>
  <dcterms:created xsi:type="dcterms:W3CDTF">2015-02-24T15:05:50Z</dcterms:created>
  <dcterms:modified xsi:type="dcterms:W3CDTF">2015-03-19T14:28:43Z</dcterms:modified>
</cp:coreProperties>
</file>